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Shape 12"/>
          <p:cNvSpPr/>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Shape 96"/>
          <p:cNvSpPr/>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hape 9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Shape 104"/>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Shape 105"/>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Shape 106"/>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hape 10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hape 114"/>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Shape 115"/>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hape 116"/>
          <p:cNvSpPr/>
          <p:nvPr>
            <p:ph type="sldNum" sz="quarter" idx="2"/>
          </p:nvPr>
        </p:nvSpPr>
        <p:spPr>
          <a:xfrm>
            <a:off x="6335522"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Shape 123"/>
          <p:cNvSpPr/>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Shape 124"/>
          <p:cNvSpPr/>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Shape 125"/>
          <p:cNvSpPr/>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Shape 126"/>
          <p:cNvSpPr/>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hape 12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Shape 134"/>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hape 13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hape 142"/>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hape 149"/>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hape 20"/>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Shape 21"/>
          <p:cNvSpPr/>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Shape 22"/>
          <p:cNvSpPr/>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Shape 30"/>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Shape 31"/>
          <p:cNvSpPr/>
          <p:nvPr>
            <p:ph type="title"/>
          </p:nvPr>
        </p:nvSpPr>
        <p:spPr>
          <a:prstGeom prst="rect">
            <a:avLst/>
          </a:prstGeom>
        </p:spPr>
        <p:txBody>
          <a:bodyPr/>
          <a:lstStyle/>
          <a:p>
            <a:pPr/>
            <a:r>
              <a:t>Title Text</a:t>
            </a:r>
          </a:p>
        </p:txBody>
      </p:sp>
      <p:sp>
        <p:nvSpPr>
          <p:cNvPr id="32" name="Shape 32"/>
          <p:cNvSpPr/>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Shape 40"/>
          <p:cNvSpPr/>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hape 41"/>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Shape 48"/>
          <p:cNvSpPr/>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Shape 56"/>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Shape 57"/>
          <p:cNvSpPr/>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Shape 58"/>
          <p:cNvSpPr/>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Shape 66"/>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Shape 67"/>
          <p:cNvSpPr/>
          <p:nvPr>
            <p:ph type="title"/>
          </p:nvPr>
        </p:nvSpPr>
        <p:spPr>
          <a:prstGeom prst="rect">
            <a:avLst/>
          </a:prstGeom>
        </p:spPr>
        <p:txBody>
          <a:bodyPr/>
          <a:lstStyle/>
          <a:p>
            <a:pPr/>
            <a:r>
              <a:t>Title Text</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Shape 75"/>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Shape 76"/>
          <p:cNvSpPr/>
          <p:nvPr>
            <p:ph type="title"/>
          </p:nvPr>
        </p:nvSpPr>
        <p:spPr>
          <a:prstGeom prst="rect">
            <a:avLst/>
          </a:prstGeom>
        </p:spPr>
        <p:txBody>
          <a:bodyPr/>
          <a:lstStyle/>
          <a:p>
            <a:pPr/>
            <a:r>
              <a:t>Title Text</a:t>
            </a:r>
          </a:p>
        </p:txBody>
      </p:sp>
      <p:sp>
        <p:nvSpPr>
          <p:cNvPr id="77" name="Shape 7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hape 78"/>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Shape 85"/>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Shape 86"/>
          <p:cNvSpPr/>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Shape 87"/>
          <p:cNvSpPr/>
          <p:nvPr>
            <p:ph type="title"/>
          </p:nvPr>
        </p:nvSpPr>
        <p:spPr>
          <a:prstGeom prst="rect">
            <a:avLst/>
          </a:prstGeom>
        </p:spPr>
        <p:txBody>
          <a:bodyPr/>
          <a:lstStyle/>
          <a:p>
            <a:pPr/>
            <a:r>
              <a:t>Title Text</a:t>
            </a:r>
          </a:p>
        </p:txBody>
      </p:sp>
      <p:sp>
        <p:nvSpPr>
          <p:cNvPr id="88" name="Shape 88"/>
          <p:cNvSpPr/>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hape 89"/>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Shape 3"/>
          <p:cNvSpPr/>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38817" y="9231630"/>
            <a:ext cx="327168" cy="337605"/>
          </a:xfrm>
          <a:prstGeom prst="rect">
            <a:avLst/>
          </a:prstGeom>
          <a:ln w="12700">
            <a:miter lim="400000"/>
          </a:ln>
        </p:spPr>
        <p:txBody>
          <a:bodyPr wrap="none" lIns="50800" tIns="50800" rIns="50800" bIns="50800">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 Id="rId3"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 Id="rId3" Type="http://schemas.openxmlformats.org/officeDocument/2006/relationships/image" Target="../media/image1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 Id="rId3" Type="http://schemas.openxmlformats.org/officeDocument/2006/relationships/image" Target="../media/image1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github.com/SonaliChaudhari/INFO-7390-ADS-Fall-17-Team03/tree/master/FinalProject" TargetMode="External"/><Relationship Id="rId3" Type="http://schemas.openxmlformats.org/officeDocument/2006/relationships/hyperlink" Target="https://flightdelayprediction.appspot.com/"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transtats.bts.gov/DL_SelectFields.asp" TargetMode="External"/><Relationship Id="rId3" Type="http://schemas.openxmlformats.org/officeDocument/2006/relationships/hyperlink" Target="https://www.wunderground.com/history/airport/'+station_name+'/2016/1/1/CustomHistory.html?dayend=31&amp;monthend=12&amp;yearend=2016&amp;req_city=&amp;req_state=&amp;req_statename=&amp;reqdb.zip=&amp;reqdb.magic=&amp;reqdb.wmo"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nvSpPr>
        <p:spPr>
          <a:xfrm>
            <a:off x="889477" y="2533650"/>
            <a:ext cx="11225846" cy="513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7000">
                <a:latin typeface="Avenir Heavy"/>
                <a:ea typeface="Avenir Heavy"/>
                <a:cs typeface="Avenir Heavy"/>
                <a:sym typeface="Avenir Heavy"/>
              </a:defRPr>
            </a:pPr>
            <a:r>
              <a:t>FLIGHT DELAY ANALYSIS</a:t>
            </a:r>
          </a:p>
          <a:p>
            <a:pPr>
              <a:defRPr sz="70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r>
              <a:t>Team 03</a:t>
            </a:r>
          </a:p>
          <a:p>
            <a:pPr algn="r">
              <a:defRPr sz="2500">
                <a:latin typeface="Avenir Heavy"/>
                <a:ea typeface="Avenir Heavy"/>
                <a:cs typeface="Avenir Heavy"/>
                <a:sym typeface="Avenir Heavy"/>
              </a:defRPr>
            </a:pPr>
            <a:r>
              <a:t>Sonali Chaudhari</a:t>
            </a:r>
          </a:p>
          <a:p>
            <a:pPr algn="r">
              <a:defRPr sz="2500">
                <a:latin typeface="Avenir Heavy"/>
                <a:ea typeface="Avenir Heavy"/>
                <a:cs typeface="Avenir Heavy"/>
                <a:sym typeface="Avenir Heavy"/>
              </a:defRPr>
            </a:pPr>
            <a:r>
              <a:t>Madhumitha  Prakash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889477" y="1454150"/>
            <a:ext cx="11225846" cy="355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800">
                <a:latin typeface="Avenir Heavy"/>
                <a:ea typeface="Avenir Heavy"/>
                <a:cs typeface="Avenir Heavy"/>
                <a:sym typeface="Avenir Heavy"/>
              </a:defRPr>
            </a:pPr>
            <a:r>
              <a:t>CLASSIFICATION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Random forest worked best for classification</a:t>
            </a: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Other models tried Neural Networks</a:t>
            </a:r>
          </a:p>
        </p:txBody>
      </p:sp>
      <p:pic>
        <p:nvPicPr>
          <p:cNvPr id="196" name="Screen Shot 2017-12-15 at 4.38.38 PM.png"/>
          <p:cNvPicPr>
            <a:picLocks noChangeAspect="1"/>
          </p:cNvPicPr>
          <p:nvPr/>
        </p:nvPicPr>
        <p:blipFill>
          <a:blip r:embed="rId2">
            <a:extLst/>
          </a:blip>
          <a:stretch>
            <a:fillRect/>
          </a:stretch>
        </p:blipFill>
        <p:spPr>
          <a:xfrm>
            <a:off x="1206500" y="2436145"/>
            <a:ext cx="5943600" cy="1807910"/>
          </a:xfrm>
          <a:prstGeom prst="rect">
            <a:avLst/>
          </a:prstGeom>
          <a:ln w="12700">
            <a:miter lim="400000"/>
          </a:ln>
        </p:spPr>
      </p:pic>
      <p:pic>
        <p:nvPicPr>
          <p:cNvPr id="197" name="Screen Shot 2017-12-15 at 5.12.09 PM.png"/>
          <p:cNvPicPr>
            <a:picLocks noChangeAspect="1"/>
          </p:cNvPicPr>
          <p:nvPr/>
        </p:nvPicPr>
        <p:blipFill>
          <a:blip r:embed="rId3">
            <a:extLst/>
          </a:blip>
          <a:stretch>
            <a:fillRect/>
          </a:stretch>
        </p:blipFill>
        <p:spPr>
          <a:xfrm>
            <a:off x="7313190" y="2413000"/>
            <a:ext cx="5134820" cy="5943600"/>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nvSpPr>
        <p:spPr>
          <a:xfrm>
            <a:off x="889477" y="1454150"/>
            <a:ext cx="11225846" cy="127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800">
                <a:latin typeface="Avenir Heavy"/>
                <a:ea typeface="Avenir Heavy"/>
                <a:cs typeface="Avenir Heavy"/>
                <a:sym typeface="Avenir Heavy"/>
              </a:defRPr>
            </a:pPr>
            <a:r>
              <a:t>Prediction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Random forest worked best for classification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Other models tried Neural Networks</a:t>
            </a:r>
          </a:p>
        </p:txBody>
      </p:sp>
      <p:pic>
        <p:nvPicPr>
          <p:cNvPr id="200" name="Screen Shot 2017-12-15 at 4.57.23 PM.png"/>
          <p:cNvPicPr>
            <a:picLocks noChangeAspect="1"/>
          </p:cNvPicPr>
          <p:nvPr/>
        </p:nvPicPr>
        <p:blipFill>
          <a:blip r:embed="rId2">
            <a:extLst/>
          </a:blip>
          <a:stretch>
            <a:fillRect/>
          </a:stretch>
        </p:blipFill>
        <p:spPr>
          <a:xfrm>
            <a:off x="977900" y="2769735"/>
            <a:ext cx="5943600" cy="3198130"/>
          </a:xfrm>
          <a:prstGeom prst="rect">
            <a:avLst/>
          </a:prstGeom>
          <a:ln w="12700">
            <a:miter lim="400000"/>
          </a:ln>
        </p:spPr>
      </p:pic>
      <p:pic>
        <p:nvPicPr>
          <p:cNvPr id="201" name="Screen Shot 2017-12-15 at 5.52.55 PM.png"/>
          <p:cNvPicPr>
            <a:picLocks noChangeAspect="1"/>
          </p:cNvPicPr>
          <p:nvPr/>
        </p:nvPicPr>
        <p:blipFill>
          <a:blip r:embed="rId3">
            <a:extLst/>
          </a:blip>
          <a:stretch>
            <a:fillRect/>
          </a:stretch>
        </p:blipFill>
        <p:spPr>
          <a:xfrm>
            <a:off x="6972300" y="2739332"/>
            <a:ext cx="5313413" cy="4071736"/>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nvSpPr>
        <p:spPr>
          <a:xfrm>
            <a:off x="889477" y="1517650"/>
            <a:ext cx="11225846" cy="81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800">
                <a:latin typeface="Avenir Heavy"/>
                <a:ea typeface="Avenir Heavy"/>
                <a:cs typeface="Avenir Heavy"/>
                <a:sym typeface="Avenir Heavy"/>
              </a:defRPr>
            </a:lvl1pPr>
          </a:lstStyle>
          <a:p>
            <a:pPr/>
            <a:r>
              <a:t>DEPLOYMENT</a:t>
            </a:r>
          </a:p>
        </p:txBody>
      </p:sp>
      <p:pic>
        <p:nvPicPr>
          <p:cNvPr id="204" name="image4.png"/>
          <p:cNvPicPr>
            <a:picLocks noChangeAspect="1"/>
          </p:cNvPicPr>
          <p:nvPr/>
        </p:nvPicPr>
        <p:blipFill>
          <a:blip r:embed="rId2">
            <a:extLst/>
          </a:blip>
          <a:srcRect l="22860" t="0" r="21003" b="0"/>
          <a:stretch>
            <a:fillRect/>
          </a:stretch>
        </p:blipFill>
        <p:spPr>
          <a:xfrm>
            <a:off x="1308228" y="2301980"/>
            <a:ext cx="4276451" cy="4550442"/>
          </a:xfrm>
          <a:prstGeom prst="rect">
            <a:avLst/>
          </a:prstGeom>
          <a:ln w="12700">
            <a:miter lim="400000"/>
          </a:ln>
        </p:spPr>
      </p:pic>
      <p:pic>
        <p:nvPicPr>
          <p:cNvPr id="205" name="image5.png"/>
          <p:cNvPicPr>
            <a:picLocks noChangeAspect="1"/>
          </p:cNvPicPr>
          <p:nvPr/>
        </p:nvPicPr>
        <p:blipFill>
          <a:blip r:embed="rId3">
            <a:extLst/>
          </a:blip>
          <a:srcRect l="19276" t="10594" r="6296" b="0"/>
          <a:stretch>
            <a:fillRect/>
          </a:stretch>
        </p:blipFill>
        <p:spPr>
          <a:xfrm>
            <a:off x="6196040" y="2316223"/>
            <a:ext cx="6154600" cy="4521999"/>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Shape 207"/>
          <p:cNvSpPr/>
          <p:nvPr/>
        </p:nvSpPr>
        <p:spPr>
          <a:xfrm>
            <a:off x="889477" y="3841750"/>
            <a:ext cx="11225846" cy="132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7000">
                <a:latin typeface="Avenir Heavy"/>
                <a:ea typeface="Avenir Heavy"/>
                <a:cs typeface="Avenir Heavy"/>
                <a:sym typeface="Avenir Heavy"/>
              </a:defRPr>
            </a:lvl1pPr>
          </a:lstStyle>
          <a:p>
            <a:pPr/>
            <a:r>
              <a:t>Thank you!</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nvSpPr>
        <p:spPr>
          <a:xfrm>
            <a:off x="889477" y="1472797"/>
            <a:ext cx="11225846" cy="2560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3800">
                <a:solidFill>
                  <a:srgbClr val="363636"/>
                </a:solidFill>
                <a:latin typeface="Avenir Heavy"/>
                <a:ea typeface="Avenir Heavy"/>
                <a:cs typeface="Avenir Heavy"/>
                <a:sym typeface="Avenir Heavy"/>
              </a:defRPr>
            </a:pPr>
            <a:r>
              <a:t>DEMO</a:t>
            </a:r>
          </a:p>
          <a:p>
            <a:pPr>
              <a:defRPr sz="3800">
                <a:solidFill>
                  <a:srgbClr val="363636"/>
                </a:solidFill>
                <a:latin typeface="Avenir Heavy"/>
                <a:ea typeface="Avenir Heavy"/>
                <a:cs typeface="Avenir Heavy"/>
                <a:sym typeface="Avenir Heavy"/>
              </a:defRPr>
            </a:pPr>
          </a:p>
          <a:p>
            <a:pPr algn="l">
              <a:defRPr sz="1280" u="sng">
                <a:solidFill>
                  <a:srgbClr val="363636"/>
                </a:solidFill>
                <a:uFill>
                  <a:solidFill>
                    <a:srgbClr val="1255CC"/>
                  </a:solidFill>
                </a:uFill>
                <a:latin typeface="Arial"/>
                <a:ea typeface="Arial"/>
                <a:cs typeface="Arial"/>
                <a:sym typeface="Arial"/>
              </a:defRPr>
            </a:pPr>
            <a:r>
              <a:rPr>
                <a:hlinkClick r:id="rId2" invalidUrl="" action="" tgtFrame="" tooltip="" history="1" highlightClick="0" endSnd="0"/>
              </a:rPr>
              <a:t>https://github.com/SonaliChaudhari/INFO-7390-ADS-Fall-17-Team03/tree/master/FinalProject</a:t>
            </a:r>
            <a:endParaRPr u="none"/>
          </a:p>
          <a:p>
            <a:pPr algn="l">
              <a:defRPr sz="1280">
                <a:solidFill>
                  <a:srgbClr val="363636"/>
                </a:solidFill>
                <a:latin typeface="Arial"/>
                <a:ea typeface="Arial"/>
                <a:cs typeface="Arial"/>
                <a:sym typeface="Arial"/>
              </a:defRPr>
            </a:pPr>
          </a:p>
          <a:p>
            <a:pPr algn="l">
              <a:defRPr sz="1280" u="sng">
                <a:solidFill>
                  <a:srgbClr val="363636"/>
                </a:solidFill>
                <a:uFill>
                  <a:solidFill>
                    <a:srgbClr val="1255CC"/>
                  </a:solidFill>
                </a:uFill>
                <a:latin typeface="Arial"/>
                <a:ea typeface="Arial"/>
                <a:cs typeface="Arial"/>
                <a:sym typeface="Arial"/>
              </a:defRPr>
            </a:pPr>
            <a:r>
              <a:rPr>
                <a:hlinkClick r:id="rId3" invalidUrl="" action="" tgtFrame="" tooltip="" history="1" highlightClick="0" endSnd="0"/>
              </a:rPr>
              <a:t>https://flightdelayprediction.appspot.com/</a:t>
            </a:r>
            <a:endParaRPr u="none"/>
          </a:p>
          <a:p>
            <a:pPr algn="l">
              <a:defRPr sz="1280" u="sng">
                <a:solidFill>
                  <a:srgbClr val="363636"/>
                </a:solidFill>
                <a:uFill>
                  <a:solidFill>
                    <a:srgbClr val="1255CC"/>
                  </a:solidFill>
                </a:uFill>
                <a:latin typeface="Arial"/>
                <a:ea typeface="Arial"/>
                <a:cs typeface="Arial"/>
                <a:sym typeface="Arial"/>
              </a:defRPr>
            </a:pPr>
            <a:endParaRPr u="none"/>
          </a:p>
          <a:p>
            <a:pPr algn="l">
              <a:defRPr sz="1280" u="sng">
                <a:solidFill>
                  <a:srgbClr val="363636"/>
                </a:solidFill>
                <a:uFill>
                  <a:solidFill>
                    <a:srgbClr val="1255CC"/>
                  </a:solidFill>
                </a:uFill>
                <a:latin typeface="Arial"/>
                <a:ea typeface="Arial"/>
                <a:cs typeface="Arial"/>
                <a:sym typeface="Arial"/>
              </a:defRPr>
            </a:pPr>
            <a:r>
              <a:t>https://github.com/mprakash94/Assignment_2_ADS_INFO7390/blob/master/Project/pp.pptx</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nvSpPr>
        <p:spPr>
          <a:xfrm>
            <a:off x="889477" y="1170940"/>
            <a:ext cx="11225846" cy="74117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280" u="sng">
                <a:solidFill>
                  <a:srgbClr val="363636"/>
                </a:solidFill>
                <a:uFill>
                  <a:solidFill>
                    <a:srgbClr val="1255CC"/>
                  </a:solidFill>
                </a:uFill>
                <a:latin typeface="Arial"/>
                <a:ea typeface="Arial"/>
                <a:cs typeface="Arial"/>
                <a:sym typeface="Arial"/>
              </a:defRPr>
            </a:pPr>
          </a:p>
          <a:p>
            <a:pPr marL="457200" indent="-457200">
              <a:tabLst>
                <a:tab pos="139700" algn="l"/>
                <a:tab pos="457200" algn="l"/>
              </a:tabLst>
              <a:defRPr sz="2800">
                <a:solidFill>
                  <a:srgbClr val="622C14"/>
                </a:solidFill>
                <a:uFill>
                  <a:solidFill>
                    <a:srgbClr val="000000"/>
                  </a:solidFill>
                </a:uFill>
                <a:latin typeface="Avenir Heavy"/>
                <a:ea typeface="Avenir Heavy"/>
                <a:cs typeface="Avenir Heavy"/>
                <a:sym typeface="Avenir Heavy"/>
              </a:defRPr>
            </a:pPr>
            <a:r>
              <a:rPr>
                <a:uFill>
                  <a:solidFill>
                    <a:srgbClr val="165778"/>
                  </a:solidFill>
                </a:uFill>
              </a:rPr>
              <a:t>OVERVIEW</a:t>
            </a:r>
            <a:endParaRPr>
              <a:uFill>
                <a:solidFill>
                  <a:srgbClr val="165778"/>
                </a:solidFill>
              </a:uFill>
            </a:endParaRPr>
          </a:p>
          <a:p>
            <a:pPr marL="292100" algn="just">
              <a:lnSpc>
                <a:spcPct val="140000"/>
              </a:lnSpc>
              <a:spcBef>
                <a:spcPts val="1200"/>
              </a:spcBef>
              <a:defRPr sz="2000">
                <a:solidFill>
                  <a:srgbClr val="000000"/>
                </a:solidFill>
                <a:uFill>
                  <a:solidFill>
                    <a:srgbClr val="000000"/>
                  </a:solidFill>
                </a:uFill>
                <a:latin typeface="Avenir Heavy"/>
                <a:ea typeface="Avenir Heavy"/>
                <a:cs typeface="Avenir Heavy"/>
                <a:sym typeface="Avenir Heavy"/>
              </a:defRPr>
            </a:pPr>
            <a:r>
              <a:rPr>
                <a:solidFill>
                  <a:srgbClr val="010101"/>
                </a:solidFill>
                <a:uFill>
                  <a:solidFill>
                    <a:srgbClr val="010101"/>
                  </a:solidFill>
                </a:uFill>
              </a:rPr>
              <a:t>Delay is one of the most important performance indicator of any transportation systems. Flight delay is a challenging problem for all the airline companied. Not only does it affect the airlines but has its negative impacts on the passengers also. Delays lead to penalties, fines and additional operation costs, such as crew and aircrafts retentions in airports for companies. Furthermore, from the sustainability point of view, delays may also cause environment damage by increasing fuel consumptions and gas emission. 31.1% of flights delayed by more than 15 minutes in the United States in 2013, which costed 4 Billions $.</a:t>
            </a:r>
            <a:endParaRPr>
              <a:solidFill>
                <a:srgbClr val="010101"/>
              </a:solidFill>
              <a:uFill>
                <a:solidFill>
                  <a:srgbClr val="010101"/>
                </a:solidFill>
              </a:uFill>
            </a:endParaRPr>
          </a:p>
          <a:p>
            <a:pPr marL="457200" indent="-457200">
              <a:tabLst>
                <a:tab pos="139700" algn="l"/>
                <a:tab pos="457200" algn="l"/>
              </a:tabLst>
              <a:defRPr sz="2800">
                <a:solidFill>
                  <a:srgbClr val="6A472B"/>
                </a:solidFill>
                <a:uFill>
                  <a:solidFill>
                    <a:srgbClr val="000000"/>
                  </a:solidFill>
                </a:uFill>
                <a:latin typeface="Avenir Heavy"/>
                <a:ea typeface="Avenir Heavy"/>
                <a:cs typeface="Avenir Heavy"/>
                <a:sym typeface="Avenir Heavy"/>
              </a:defRPr>
            </a:pPr>
            <a:r>
              <a:rPr>
                <a:uFill>
                  <a:solidFill>
                    <a:srgbClr val="165778"/>
                  </a:solidFill>
                </a:uFill>
              </a:rPr>
              <a:t>GOAL</a:t>
            </a:r>
            <a:endParaRPr>
              <a:solidFill>
                <a:srgbClr val="165778"/>
              </a:solidFill>
              <a:uFill>
                <a:solidFill>
                  <a:srgbClr val="165778"/>
                </a:solidFill>
              </a:uFill>
            </a:endParaRPr>
          </a:p>
          <a:p>
            <a:pPr marL="292100" algn="just">
              <a:lnSpc>
                <a:spcPct val="150000"/>
              </a:lnSpc>
              <a:spcBef>
                <a:spcPts val="1200"/>
              </a:spcBef>
              <a:defRPr sz="2000">
                <a:solidFill>
                  <a:srgbClr val="000000"/>
                </a:solidFill>
                <a:uFill>
                  <a:solidFill>
                    <a:srgbClr val="000000"/>
                  </a:solidFill>
                </a:uFill>
                <a:latin typeface="Avenir Heavy"/>
                <a:ea typeface="Avenir Heavy"/>
                <a:cs typeface="Avenir Heavy"/>
                <a:sym typeface="Avenir Heavy"/>
              </a:defRPr>
            </a:pPr>
            <a:r>
              <a:rPr>
                <a:solidFill>
                  <a:srgbClr val="020202"/>
                </a:solidFill>
                <a:uFill>
                  <a:solidFill>
                    <a:srgbClr val="020202"/>
                  </a:solidFill>
                </a:uFill>
              </a:rPr>
              <a:t>The goal here is to identify flights that are likely to be delayed using the historical flight schedule data in order to improve tactical and operational decisions of airports and airline system. To predict the delays considering weather conditions at 10 Most Weather-Delayed U.S. Major Airports.</a:t>
            </a:r>
            <a:endParaRPr sz="1200">
              <a:solidFill>
                <a:srgbClr val="020202"/>
              </a:solidFill>
              <a:uFill>
                <a:solidFill>
                  <a:srgbClr val="020202"/>
                </a:solidFill>
              </a:uFill>
              <a:latin typeface="Arial Rounded MT Bold"/>
              <a:ea typeface="Arial Rounded MT Bold"/>
              <a:cs typeface="Arial Rounded MT Bold"/>
              <a:sym typeface="Arial Rounded MT Bold"/>
            </a:endParaR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nvSpPr>
        <p:spPr>
          <a:xfrm>
            <a:off x="737077" y="527705"/>
            <a:ext cx="11225846" cy="843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3000"/>
            </a:pPr>
            <a:r>
              <a:t>WORKFLOW</a:t>
            </a: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p:txBody>
      </p:sp>
      <p:sp>
        <p:nvSpPr>
          <p:cNvPr id="165" name="Shape 165"/>
          <p:cNvSpPr/>
          <p:nvPr/>
        </p:nvSpPr>
        <p:spPr>
          <a:xfrm>
            <a:off x="5257800" y="1354317"/>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cap="all" spc="32" sz="1600">
                <a:solidFill>
                  <a:srgbClr val="FFFFFF"/>
                </a:solidFill>
                <a:latin typeface="+mn-lt"/>
                <a:ea typeface="+mn-ea"/>
                <a:cs typeface="+mn-cs"/>
                <a:sym typeface="Futura"/>
              </a:defRPr>
            </a:pPr>
            <a:r>
              <a:t>Web SCRAPING</a:t>
            </a:r>
          </a:p>
          <a:p>
            <a:pPr>
              <a:defRPr cap="all" spc="32" sz="1600">
                <a:solidFill>
                  <a:srgbClr val="FFFFFF"/>
                </a:solidFill>
                <a:latin typeface="+mn-lt"/>
                <a:ea typeface="+mn-ea"/>
                <a:cs typeface="+mn-cs"/>
                <a:sym typeface="Futura"/>
              </a:defRPr>
            </a:pPr>
            <a:r>
              <a:t>Data</a:t>
            </a:r>
          </a:p>
        </p:txBody>
      </p:sp>
      <p:sp>
        <p:nvSpPr>
          <p:cNvPr id="166" name="Shape 166"/>
          <p:cNvSpPr/>
          <p:nvPr/>
        </p:nvSpPr>
        <p:spPr>
          <a:xfrm>
            <a:off x="5257800" y="2834243"/>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EXPLOratory data analysis</a:t>
            </a:r>
          </a:p>
        </p:txBody>
      </p:sp>
      <p:sp>
        <p:nvSpPr>
          <p:cNvPr id="167" name="Shape 167"/>
          <p:cNvSpPr/>
          <p:nvPr/>
        </p:nvSpPr>
        <p:spPr>
          <a:xfrm>
            <a:off x="5257800" y="4361145"/>
            <a:ext cx="1918345" cy="765921"/>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data wrangling</a:t>
            </a:r>
          </a:p>
        </p:txBody>
      </p:sp>
      <p:sp>
        <p:nvSpPr>
          <p:cNvPr id="168" name="Shape 168"/>
          <p:cNvSpPr/>
          <p:nvPr/>
        </p:nvSpPr>
        <p:spPr>
          <a:xfrm>
            <a:off x="5257800" y="7368673"/>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Prediction</a:t>
            </a:r>
          </a:p>
        </p:txBody>
      </p:sp>
      <p:sp>
        <p:nvSpPr>
          <p:cNvPr id="169" name="Shape 169"/>
          <p:cNvSpPr/>
          <p:nvPr/>
        </p:nvSpPr>
        <p:spPr>
          <a:xfrm>
            <a:off x="5257800" y="5888048"/>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CLASSIFICATION</a:t>
            </a:r>
          </a:p>
        </p:txBody>
      </p:sp>
      <p:sp>
        <p:nvSpPr>
          <p:cNvPr id="170" name="Shape 170"/>
          <p:cNvSpPr/>
          <p:nvPr/>
        </p:nvSpPr>
        <p:spPr>
          <a:xfrm>
            <a:off x="6216972" y="2118715"/>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1" name="Shape 171"/>
          <p:cNvSpPr/>
          <p:nvPr/>
        </p:nvSpPr>
        <p:spPr>
          <a:xfrm>
            <a:off x="6216972" y="6683997"/>
            <a:ext cx="1" cy="654647"/>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2" name="Shape 172"/>
          <p:cNvSpPr/>
          <p:nvPr/>
        </p:nvSpPr>
        <p:spPr>
          <a:xfrm>
            <a:off x="6216972" y="5172521"/>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3" name="Shape 173"/>
          <p:cNvSpPr/>
          <p:nvPr/>
        </p:nvSpPr>
        <p:spPr>
          <a:xfrm>
            <a:off x="6216972" y="3661044"/>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4" name="Shape 174"/>
          <p:cNvSpPr/>
          <p:nvPr/>
        </p:nvSpPr>
        <p:spPr>
          <a:xfrm>
            <a:off x="5257800" y="8616659"/>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dEPLOYEMENT</a:t>
            </a:r>
          </a:p>
        </p:txBody>
      </p:sp>
      <p:sp>
        <p:nvSpPr>
          <p:cNvPr id="175" name="Shape 175"/>
          <p:cNvSpPr/>
          <p:nvPr/>
        </p:nvSpPr>
        <p:spPr>
          <a:xfrm>
            <a:off x="6216972" y="8164622"/>
            <a:ext cx="1" cy="461718"/>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nvSpPr>
        <p:spPr>
          <a:xfrm>
            <a:off x="775397" y="585747"/>
            <a:ext cx="11225846" cy="9729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200"/>
              </a:spcBef>
              <a:defRPr spc="56" sz="2800"/>
            </a:pPr>
            <a:r>
              <a:t>WEB SCRAPING </a:t>
            </a:r>
          </a:p>
          <a:p>
            <a:pPr algn="l">
              <a:spcBef>
                <a:spcPts val="1000"/>
              </a:spcBef>
              <a:defRPr spc="29" sz="1500">
                <a:latin typeface="Avenir Heavy"/>
                <a:ea typeface="Avenir Heavy"/>
                <a:cs typeface="Avenir Heavy"/>
                <a:sym typeface="Avenir Heavy"/>
              </a:defRPr>
            </a:pPr>
            <a:r>
              <a:t>FLIGHT DATA</a:t>
            </a:r>
          </a:p>
          <a:p>
            <a:pPr algn="l">
              <a:spcBef>
                <a:spcPts val="1000"/>
              </a:spcBef>
              <a:defRPr spc="29" sz="1500">
                <a:latin typeface="Avenir Heavy"/>
                <a:ea typeface="Avenir Heavy"/>
                <a:cs typeface="Avenir Heavy"/>
                <a:sym typeface="Avenir Heavy"/>
              </a:defRPr>
            </a:pPr>
            <a:r>
              <a:t>Flight delay data was just considered for 2016 and 2017 since the data was 2 to 3 GB and 109 columns. The url used to retrieve the data is, </a:t>
            </a:r>
            <a:r>
              <a:rPr u="sng">
                <a:solidFill>
                  <a:srgbClr val="0563C1"/>
                </a:solidFill>
                <a:uFill>
                  <a:solidFill>
                    <a:srgbClr val="0563C1"/>
                  </a:solidFill>
                </a:uFill>
                <a:hlinkClick r:id="rId2" invalidUrl="" action="" tgtFrame="" tooltip="" history="1" highlightClick="0" endSnd="0"/>
              </a:rPr>
              <a:t>https://transtats.bts.gov/DL_SelectFields.asp</a:t>
            </a:r>
            <a:r>
              <a:t>. The data has information about arrival and departure data of flights by major carriers and providers. It has information on the origin and destination airports as well as the delays.  To retrieve this data, simple web scraping with beautiful soup could not be used. We used selenium for it. The reason was because we had to click on checkbox that said “prezipped” and change the dropdown for year and month before hitting the submit button; this was only possible through the selenium in python.  </a:t>
            </a:r>
          </a:p>
          <a:p>
            <a:pPr algn="l">
              <a:spcBef>
                <a:spcPts val="1000"/>
              </a:spcBef>
              <a:defRPr spc="29" sz="1500">
                <a:latin typeface="Avenir Heavy"/>
                <a:ea typeface="Avenir Heavy"/>
                <a:cs typeface="Avenir Heavy"/>
                <a:sym typeface="Avenir Heavy"/>
              </a:defRPr>
            </a:pPr>
            <a:r>
              <a:t>To utilize selenium below environment setup had to be done:</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pip install selenium</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Go to http://chromedriver.storage.googleapis.com/index.html?path=2.25/ and install the chrome driver</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Make sure to place chrome driver in a location you would remember. </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Then do from selenium import webdriver</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Need to then specify the path of the chrome driver</a:t>
            </a:r>
          </a:p>
          <a:p>
            <a:pPr lvl="1" marL="1371600" indent="-228600" algn="l">
              <a:lnSpc>
                <a:spcPct val="107916"/>
              </a:lnSpc>
              <a:spcBef>
                <a:spcPts val="800"/>
              </a:spcBef>
              <a:buSzPct val="100000"/>
              <a:buAutoNum type="alphaLcPeriod" startAt="1"/>
              <a:defRPr sz="1400">
                <a:solidFill>
                  <a:srgbClr val="000000"/>
                </a:solidFill>
                <a:uFill>
                  <a:solidFill>
                    <a:srgbClr val="000000"/>
                  </a:solidFill>
                </a:uFill>
                <a:latin typeface="Avenir Book"/>
                <a:ea typeface="Avenir Book"/>
                <a:cs typeface="Avenir Book"/>
                <a:sym typeface="Avenir Book"/>
              </a:defRPr>
            </a:pPr>
            <a:r>
              <a:t>path_to_chromedriver = '/Users/madhu/Documents/NEU/Fall 2017/ADS Class/Final project/chromedriver' # change path as needed</a:t>
            </a:r>
          </a:p>
          <a:p>
            <a:pPr lvl="1" marL="1371600" indent="-228600" algn="l">
              <a:lnSpc>
                <a:spcPct val="107916"/>
              </a:lnSpc>
              <a:spcBef>
                <a:spcPts val="800"/>
              </a:spcBef>
              <a:buSzPct val="100000"/>
              <a:buAutoNum type="alphaLcPeriod" startAt="1"/>
              <a:defRPr sz="1400">
                <a:solidFill>
                  <a:srgbClr val="000000"/>
                </a:solidFill>
                <a:uFill>
                  <a:solidFill>
                    <a:srgbClr val="000000"/>
                  </a:solidFill>
                </a:uFill>
                <a:latin typeface="Avenir Book"/>
                <a:ea typeface="Avenir Book"/>
                <a:cs typeface="Avenir Book"/>
                <a:sym typeface="Avenir Book"/>
              </a:defRPr>
            </a:pPr>
            <a:r>
              <a:t>browser = webdriver.Chrome(executable_path = path_to_chromedriver)</a:t>
            </a:r>
          </a:p>
          <a:p>
            <a:pPr algn="l">
              <a:lnSpc>
                <a:spcPct val="107916"/>
              </a:lnSpc>
              <a:spcBef>
                <a:spcPts val="800"/>
              </a:spcBef>
              <a:defRPr sz="1400">
                <a:solidFill>
                  <a:srgbClr val="000000"/>
                </a:solidFill>
                <a:uFill>
                  <a:solidFill>
                    <a:srgbClr val="000000"/>
                  </a:solidFill>
                </a:uFill>
                <a:latin typeface="Avenir Book"/>
                <a:ea typeface="Avenir Book"/>
                <a:cs typeface="Avenir Book"/>
                <a:sym typeface="Avenir Book"/>
              </a:defRPr>
            </a:pPr>
            <a:r>
              <a:t>Once the basic steps were done we can specify the url of the browser similar to what we do in beautiful soup.</a:t>
            </a:r>
          </a:p>
          <a:p>
            <a:pPr algn="l">
              <a:lnSpc>
                <a:spcPct val="107916"/>
              </a:lnSpc>
              <a:spcBef>
                <a:spcPts val="200"/>
              </a:spcBef>
              <a:defRPr sz="1400">
                <a:solidFill>
                  <a:srgbClr val="6C5535"/>
                </a:solidFill>
                <a:uFill>
                  <a:solidFill>
                    <a:srgbClr val="2F5496"/>
                  </a:solidFill>
                </a:uFill>
                <a:latin typeface="Avenir Heavy"/>
                <a:ea typeface="Avenir Heavy"/>
                <a:cs typeface="Avenir Heavy"/>
                <a:sym typeface="Avenir Heavy"/>
              </a:defRPr>
            </a:pPr>
            <a:r>
              <a:t>WEATHER DATA</a:t>
            </a:r>
          </a:p>
          <a:p>
            <a:pPr algn="l">
              <a:lnSpc>
                <a:spcPct val="107916"/>
              </a:lnSpc>
              <a:spcBef>
                <a:spcPts val="800"/>
              </a:spcBef>
              <a:defRPr sz="1400">
                <a:solidFill>
                  <a:srgbClr val="6C5535"/>
                </a:solidFill>
                <a:uFill>
                  <a:solidFill>
                    <a:srgbClr val="000000"/>
                  </a:solidFill>
                </a:uFill>
                <a:latin typeface="Avenir Heavy"/>
                <a:ea typeface="Avenir Heavy"/>
                <a:cs typeface="Avenir Heavy"/>
                <a:sym typeface="Avenir Heavy"/>
              </a:defRPr>
            </a:pPr>
            <a:r>
              <a:t>In addition to just looking at the flight delay data we took into consideration the weather data as well. This is because wind and precipitation affect the departure time for the flight. The delay time will get affected by it. We got the weather data from </a:t>
            </a:r>
            <a:r>
              <a:rPr u="sng">
                <a:uFill>
                  <a:solidFill>
                    <a:srgbClr val="0563C1"/>
                  </a:solidFill>
                </a:uFill>
                <a:hlinkClick r:id="rId3" invalidUrl="" action="" tgtFrame="" tooltip="" history="1" highlightClick="0" endSnd="0"/>
              </a:rPr>
              <a:t>https://www.wunderground.com/history/airport/'+station_name+'/2016/1/1/CustomHistory.html?dayend=31&amp;monthend=12&amp;yearend=2016&amp;req_city=&amp;req_state=&amp;req_statename=&amp;reqdb.zip=&amp;reqdb.magic=&amp;reqdb.wmo</a:t>
            </a:r>
            <a:r>
              <a:t>= . </a:t>
            </a:r>
          </a:p>
          <a:p>
            <a:pPr algn="l">
              <a:lnSpc>
                <a:spcPct val="107916"/>
              </a:lnSpc>
              <a:spcBef>
                <a:spcPts val="800"/>
              </a:spcBef>
              <a:defRPr sz="1400">
                <a:solidFill>
                  <a:srgbClr val="6C5535"/>
                </a:solidFill>
                <a:uFill>
                  <a:solidFill>
                    <a:srgbClr val="000000"/>
                  </a:solidFill>
                </a:uFill>
                <a:latin typeface="Avenir Heavy"/>
                <a:ea typeface="Avenir Heavy"/>
                <a:cs typeface="Avenir Heavy"/>
                <a:sym typeface="Avenir Heavy"/>
              </a:defRPr>
            </a:pPr>
            <a:r>
              <a:t>Here the station name was modified with the 260 or so stations that exist. So using beautiful soap we ran through each station and scraped data for every month for that year and concatenated it to one csv with wind and precipitation data. I have first read in the data into a data frame and proceeded to split the data into the specific months to deal with missing data. We then concatenated the data for the year and create a csv.</a:t>
            </a:r>
          </a:p>
          <a:p>
            <a:pPr marL="176892" indent="-176892" algn="l">
              <a:spcBef>
                <a:spcPts val="200"/>
              </a:spcBef>
              <a:buClr>
                <a:srgbClr val="9A958E"/>
              </a:buClr>
              <a:buSzPct val="75000"/>
              <a:buChar char="•"/>
              <a:defRPr spc="28" sz="1400">
                <a:latin typeface="Avenir Book"/>
                <a:ea typeface="Avenir Book"/>
                <a:cs typeface="Avenir Book"/>
                <a:sym typeface="Avenir Book"/>
              </a:defRPr>
            </a:pPr>
          </a:p>
          <a:p>
            <a:pPr marL="381000" indent="-381000" algn="l">
              <a:spcBef>
                <a:spcPts val="200"/>
              </a:spcBef>
              <a:buClr>
                <a:schemeClr val="accent5">
                  <a:satOff val="-10854"/>
                  <a:lumOff val="-10463"/>
                </a:schemeClr>
              </a:buClr>
              <a:buSzPct val="75000"/>
              <a:buChar char="•"/>
              <a:defRPr spc="39" sz="2000"/>
            </a:pPr>
          </a:p>
          <a:p>
            <a:pPr algn="l">
              <a:spcBef>
                <a:spcPts val="200"/>
              </a:spcBef>
              <a:defRPr spc="26" sz="1300"/>
            </a:pP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nvSpPr>
        <p:spPr>
          <a:xfrm>
            <a:off x="889477" y="879602"/>
            <a:ext cx="11225846"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400"/>
              </a:spcBef>
              <a:defRPr spc="56" sz="2800"/>
            </a:lvl1pPr>
          </a:lstStyle>
          <a:p>
            <a:pPr/>
            <a:r>
              <a:t>EXPLORATORY DATA ANALYSIS</a:t>
            </a:r>
          </a:p>
        </p:txBody>
      </p:sp>
      <p:pic>
        <p:nvPicPr>
          <p:cNvPr id="180" name="Screen Shot 2017-12-14 at 9.27.12 PM.png"/>
          <p:cNvPicPr>
            <a:picLocks noChangeAspect="1"/>
          </p:cNvPicPr>
          <p:nvPr/>
        </p:nvPicPr>
        <p:blipFill>
          <a:blip r:embed="rId2">
            <a:extLst/>
          </a:blip>
          <a:stretch>
            <a:fillRect/>
          </a:stretch>
        </p:blipFill>
        <p:spPr>
          <a:xfrm>
            <a:off x="4214460" y="5286968"/>
            <a:ext cx="5228617" cy="3658117"/>
          </a:xfrm>
          <a:prstGeom prst="rect">
            <a:avLst/>
          </a:prstGeom>
          <a:ln w="12700">
            <a:miter lim="400000"/>
          </a:ln>
        </p:spPr>
      </p:pic>
      <p:pic>
        <p:nvPicPr>
          <p:cNvPr id="181" name="Screen Shot 2017-12-13 at 9.39.01 PM.png"/>
          <p:cNvPicPr>
            <a:picLocks noChangeAspect="1"/>
          </p:cNvPicPr>
          <p:nvPr/>
        </p:nvPicPr>
        <p:blipFill>
          <a:blip r:embed="rId3">
            <a:extLst/>
          </a:blip>
          <a:stretch>
            <a:fillRect/>
          </a:stretch>
        </p:blipFill>
        <p:spPr>
          <a:xfrm>
            <a:off x="4269592" y="1603863"/>
            <a:ext cx="5118353" cy="3658117"/>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nvSpPr>
        <p:spPr>
          <a:xfrm>
            <a:off x="889477" y="854641"/>
            <a:ext cx="11225846"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400"/>
              </a:spcBef>
              <a:defRPr spc="56" sz="2800"/>
            </a:lvl1pPr>
          </a:lstStyle>
          <a:p>
            <a:pPr/>
            <a:r>
              <a:t>EXPLORATORY DATA ANALYSIS</a:t>
            </a:r>
          </a:p>
        </p:txBody>
      </p:sp>
      <p:pic>
        <p:nvPicPr>
          <p:cNvPr id="184" name="Screen Shot 2017-12-13 at 6.24.16 PM.png"/>
          <p:cNvPicPr>
            <a:picLocks noChangeAspect="1"/>
          </p:cNvPicPr>
          <p:nvPr/>
        </p:nvPicPr>
        <p:blipFill>
          <a:blip r:embed="rId2">
            <a:extLst/>
          </a:blip>
          <a:stretch>
            <a:fillRect/>
          </a:stretch>
        </p:blipFill>
        <p:spPr>
          <a:xfrm>
            <a:off x="2364397" y="1689891"/>
            <a:ext cx="7791505" cy="3527019"/>
          </a:xfrm>
          <a:prstGeom prst="rect">
            <a:avLst/>
          </a:prstGeom>
          <a:ln w="12700">
            <a:miter lim="400000"/>
          </a:ln>
        </p:spPr>
      </p:pic>
      <p:pic>
        <p:nvPicPr>
          <p:cNvPr id="185" name="Screen Shot 2017-12-13 at 8.25.18 PM.png"/>
          <p:cNvPicPr>
            <a:picLocks noChangeAspect="1"/>
          </p:cNvPicPr>
          <p:nvPr/>
        </p:nvPicPr>
        <p:blipFill>
          <a:blip r:embed="rId3">
            <a:extLst/>
          </a:blip>
          <a:stretch>
            <a:fillRect/>
          </a:stretch>
        </p:blipFill>
        <p:spPr>
          <a:xfrm>
            <a:off x="2443957" y="5252536"/>
            <a:ext cx="7632384" cy="3693089"/>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nvSpPr>
        <p:spPr>
          <a:xfrm>
            <a:off x="889477" y="1428750"/>
            <a:ext cx="11225846" cy="149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400"/>
              </a:spcBef>
              <a:defRPr spc="56" sz="2800"/>
            </a:lvl1pPr>
          </a:lstStyle>
          <a:p>
            <a:pPr/>
            <a:r>
              <a:t>EXPLORATORY DATA ANALYSIS</a:t>
            </a:r>
          </a:p>
        </p:txBody>
      </p:sp>
      <p:pic>
        <p:nvPicPr>
          <p:cNvPr id="188" name="Screen Shot 2017-12-13 at 7.34.34 PM.png"/>
          <p:cNvPicPr>
            <a:picLocks noChangeAspect="1"/>
          </p:cNvPicPr>
          <p:nvPr/>
        </p:nvPicPr>
        <p:blipFill>
          <a:blip r:embed="rId2">
            <a:extLst/>
          </a:blip>
          <a:stretch>
            <a:fillRect/>
          </a:stretch>
        </p:blipFill>
        <p:spPr>
          <a:xfrm>
            <a:off x="1816821" y="1904289"/>
            <a:ext cx="4013792" cy="3860656"/>
          </a:xfrm>
          <a:prstGeom prst="rect">
            <a:avLst/>
          </a:prstGeom>
          <a:ln w="12700">
            <a:miter lim="400000"/>
          </a:ln>
        </p:spPr>
      </p:pic>
      <p:pic>
        <p:nvPicPr>
          <p:cNvPr id="189" name="Screen Shot 2017-12-16 at 9.01.44 AM.png"/>
          <p:cNvPicPr>
            <a:picLocks noChangeAspect="1"/>
          </p:cNvPicPr>
          <p:nvPr/>
        </p:nvPicPr>
        <p:blipFill>
          <a:blip r:embed="rId3">
            <a:extLst/>
          </a:blip>
          <a:stretch>
            <a:fillRect/>
          </a:stretch>
        </p:blipFill>
        <p:spPr>
          <a:xfrm>
            <a:off x="7047131" y="1866844"/>
            <a:ext cx="4716613" cy="3735857"/>
          </a:xfrm>
          <a:prstGeom prst="rect">
            <a:avLst/>
          </a:prstGeom>
          <a:ln w="12700">
            <a:miter lim="400000"/>
          </a:ln>
          <a:effectLst>
            <a:outerShdw sx="100000" sy="100000" kx="0" ky="0" algn="b" rotWithShape="0" blurRad="190500" dist="8455" dir="5400000">
              <a:srgbClr val="000000"/>
            </a:outerShdw>
          </a:effectLst>
        </p:spPr>
      </p:pic>
      <p:pic>
        <p:nvPicPr>
          <p:cNvPr id="190" name="Screen Shot 2017-12-16 at 9.01.38 AM.png"/>
          <p:cNvPicPr>
            <a:picLocks noChangeAspect="1"/>
          </p:cNvPicPr>
          <p:nvPr/>
        </p:nvPicPr>
        <p:blipFill>
          <a:blip r:embed="rId4">
            <a:extLst/>
          </a:blip>
          <a:stretch>
            <a:fillRect/>
          </a:stretch>
        </p:blipFill>
        <p:spPr>
          <a:xfrm>
            <a:off x="1829098" y="6151691"/>
            <a:ext cx="4244285" cy="3178340"/>
          </a:xfrm>
          <a:prstGeom prst="rect">
            <a:avLst/>
          </a:prstGeom>
          <a:ln w="12700">
            <a:miter lim="400000"/>
          </a:ln>
          <a:effectLst>
            <a:outerShdw sx="100000" sy="100000" kx="0" ky="0" algn="b" rotWithShape="0" blurRad="190500" dist="8455" dir="5400000">
              <a:srgbClr val="000000"/>
            </a:outerShdw>
          </a:effectLst>
        </p:spPr>
      </p:pic>
      <p:pic>
        <p:nvPicPr>
          <p:cNvPr id="191" name="Screen Shot 2017-12-16 at 9.09.33 AM.png"/>
          <p:cNvPicPr>
            <a:picLocks noChangeAspect="1"/>
          </p:cNvPicPr>
          <p:nvPr/>
        </p:nvPicPr>
        <p:blipFill>
          <a:blip r:embed="rId5">
            <a:extLst/>
          </a:blip>
          <a:stretch>
            <a:fillRect/>
          </a:stretch>
        </p:blipFill>
        <p:spPr>
          <a:xfrm>
            <a:off x="7047131" y="5744282"/>
            <a:ext cx="4716613" cy="371858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nvSpPr>
        <p:spPr>
          <a:xfrm>
            <a:off x="787877" y="1035050"/>
            <a:ext cx="11225846" cy="834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200"/>
              </a:spcBef>
              <a:defRPr spc="56" sz="2800"/>
            </a:pPr>
            <a:r>
              <a:t>DATA WRANGLING</a:t>
            </a:r>
          </a:p>
          <a:p>
            <a:pPr algn="l">
              <a:spcBef>
                <a:spcPts val="2000"/>
              </a:spcBef>
              <a:defRPr spc="29" sz="1500">
                <a:latin typeface="Avenir Heavy"/>
                <a:ea typeface="Avenir Heavy"/>
                <a:cs typeface="Avenir Heavy"/>
                <a:sym typeface="Avenir Heavy"/>
              </a:defRPr>
            </a:pPr>
            <a:r>
              <a:t>FLIGHT DATA</a:t>
            </a:r>
          </a:p>
          <a:p>
            <a:pPr marL="381000" indent="-381000" algn="l">
              <a:spcBef>
                <a:spcPts val="2000"/>
              </a:spcBef>
              <a:buClr>
                <a:srgbClr val="884C41"/>
              </a:buClr>
              <a:buSzPct val="75000"/>
              <a:buChar char="•"/>
              <a:defRPr spc="29" sz="1500"/>
            </a:pPr>
            <a:r>
              <a:t>Data before preprocessing (9894115,109)</a:t>
            </a:r>
          </a:p>
          <a:p>
            <a:pPr marL="381000" indent="-381000" algn="l">
              <a:spcBef>
                <a:spcPts val="2000"/>
              </a:spcBef>
              <a:buClr>
                <a:srgbClr val="884C41"/>
              </a:buClr>
              <a:buSzPct val="75000"/>
              <a:buChar char="•"/>
              <a:defRPr spc="29" sz="1500"/>
            </a:pPr>
            <a:r>
              <a:t>47 columns having 98% missing values</a:t>
            </a:r>
          </a:p>
          <a:p>
            <a:pPr marL="381000" indent="-381000" algn="l">
              <a:spcBef>
                <a:spcPts val="2000"/>
              </a:spcBef>
              <a:buClr>
                <a:srgbClr val="884C41"/>
              </a:buClr>
              <a:buSzPct val="75000"/>
              <a:buChar char="•"/>
              <a:defRPr spc="29" sz="1500"/>
            </a:pPr>
            <a:r>
              <a:t>Columns denoting the same information in different ways.</a:t>
            </a:r>
          </a:p>
          <a:p>
            <a:pPr marL="330200" indent="-330200" algn="l">
              <a:spcBef>
                <a:spcPts val="2000"/>
              </a:spcBef>
              <a:buClr>
                <a:srgbClr val="884C41"/>
              </a:buClr>
              <a:buSzPct val="75000"/>
              <a:buChar char="•"/>
              <a:defRPr spc="26" sz="1300"/>
            </a:pPr>
            <a:r>
              <a:t>Outliers </a:t>
            </a:r>
          </a:p>
          <a:p>
            <a:pPr marL="330200" indent="-330200" algn="l">
              <a:spcBef>
                <a:spcPts val="2000"/>
              </a:spcBef>
              <a:buClr>
                <a:srgbClr val="884C41"/>
              </a:buClr>
              <a:buSzPct val="75000"/>
              <a:buChar char="•"/>
              <a:defRPr spc="26" sz="1300"/>
            </a:pPr>
            <a:r>
              <a:t>Time conversion to hour block</a:t>
            </a:r>
          </a:p>
          <a:p>
            <a:pPr marL="330200" indent="-330200" algn="l">
              <a:spcBef>
                <a:spcPts val="2000"/>
              </a:spcBef>
              <a:buClr>
                <a:srgbClr val="884C41"/>
              </a:buClr>
              <a:buSzPct val="75000"/>
              <a:buChar char="•"/>
              <a:defRPr spc="26" sz="1300"/>
            </a:pPr>
            <a:r>
              <a:t>Got rid of rows having  no arrival time information</a:t>
            </a:r>
          </a:p>
          <a:p>
            <a:pPr marL="330200" indent="-330200" algn="l">
              <a:spcBef>
                <a:spcPts val="2000"/>
              </a:spcBef>
              <a:buClr>
                <a:srgbClr val="884C41"/>
              </a:buClr>
              <a:buSzPct val="75000"/>
              <a:buChar char="•"/>
              <a:defRPr spc="26" sz="1300"/>
            </a:pPr>
            <a:r>
              <a:t>Flights that were cancelled (65861) 0.6%</a:t>
            </a:r>
          </a:p>
          <a:p>
            <a:pPr marL="330200" indent="-330200" algn="l">
              <a:spcBef>
                <a:spcPts val="2000"/>
              </a:spcBef>
              <a:buClr>
                <a:srgbClr val="884C41"/>
              </a:buClr>
              <a:buSzPct val="75000"/>
              <a:buChar char="•"/>
              <a:defRPr spc="26" sz="1300"/>
            </a:pPr>
            <a:r>
              <a:t>Final Data(8058349, 31)</a:t>
            </a:r>
          </a:p>
          <a:p>
            <a:pPr algn="l">
              <a:spcBef>
                <a:spcPts val="2000"/>
              </a:spcBef>
              <a:defRPr spc="26" sz="1300">
                <a:latin typeface="Avenir Heavy"/>
                <a:ea typeface="Avenir Heavy"/>
                <a:cs typeface="Avenir Heavy"/>
                <a:sym typeface="Avenir Heavy"/>
              </a:defRPr>
            </a:pPr>
            <a:r>
              <a:t>WEATHER DATA WRANGLING</a:t>
            </a:r>
          </a:p>
          <a:p>
            <a:pPr algn="l">
              <a:spcBef>
                <a:spcPts val="2000"/>
              </a:spcBef>
              <a:defRPr spc="26" sz="1300">
                <a:latin typeface="Avenir Heavy"/>
                <a:ea typeface="Avenir Heavy"/>
                <a:cs typeface="Avenir Heavy"/>
                <a:sym typeface="Avenir Heavy"/>
              </a:defRPr>
            </a:pPr>
            <a:r>
              <a:t>263 airports</a:t>
            </a:r>
          </a:p>
          <a:p>
            <a:pPr marL="176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Filling missing </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VISIBILITY value</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WIND value</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PRECIPITATION value</a:t>
            </a:r>
          </a:p>
          <a:p>
            <a:pPr algn="l">
              <a:spcBef>
                <a:spcPts val="200"/>
              </a:spcBef>
              <a:defRPr spc="26" sz="1300"/>
            </a:pP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